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0"/>
  </p:notesMasterIdLst>
  <p:sldIdLst>
    <p:sldId id="256" r:id="rId3"/>
    <p:sldId id="257" r:id="rId4"/>
    <p:sldId id="258" r:id="rId5"/>
    <p:sldId id="259" r:id="rId6"/>
    <p:sldId id="260" r:id="rId7"/>
    <p:sldId id="304" r:id="rId8"/>
    <p:sldId id="305" r:id="rId9"/>
    <p:sldId id="306" r:id="rId10"/>
    <p:sldId id="307" r:id="rId11"/>
    <p:sldId id="308" r:id="rId12"/>
    <p:sldId id="309" r:id="rId13"/>
    <p:sldId id="310" r:id="rId14"/>
    <p:sldId id="311" r:id="rId15"/>
    <p:sldId id="268" r:id="rId16"/>
    <p:sldId id="270" r:id="rId17"/>
    <p:sldId id="271" r:id="rId18"/>
    <p:sldId id="272"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Lst>
  <p:sldSz cx="9144000" cy="5143500" type="screen16x9"/>
  <p:notesSz cx="6858000" cy="9144000"/>
  <p:embeddedFontLst>
    <p:embeddedFont>
      <p:font typeface="Amatic SC" panose="00000500000000000000" pitchFamily="2" charset="-79"/>
      <p:regular r:id="rId51"/>
      <p:bold r:id="rId52"/>
    </p:embeddedFont>
    <p:embeddedFont>
      <p:font typeface="Barlow Semi Condensed" panose="00000506000000000000" pitchFamily="2" charset="0"/>
      <p:regular r:id="rId53"/>
      <p:bold r:id="rId54"/>
      <p:italic r:id="rId55"/>
      <p:boldItalic r:id="rId56"/>
    </p:embeddedFont>
    <p:embeddedFont>
      <p:font typeface="Barlow Semi Condensed Light" panose="00000406000000000000" pitchFamily="2" charset="0"/>
      <p:regular r:id="rId57"/>
      <p:bold r:id="rId58"/>
      <p:italic r:id="rId59"/>
      <p:boldItalic r:id="rId60"/>
    </p:embeddedFont>
    <p:embeddedFont>
      <p:font typeface="Barlow Semi Condensed Medium" panose="00000606000000000000" pitchFamily="2" charset="0"/>
      <p:regular r:id="rId61"/>
      <p:bold r:id="rId62"/>
      <p:italic r:id="rId63"/>
      <p:boldItalic r:id="rId64"/>
    </p:embeddedFont>
    <p:embeddedFont>
      <p:font typeface="Fjalla One" panose="02000506040000020004" pitchFamily="2" charset="0"/>
      <p:regular r:id="rId65"/>
    </p:embeddedFont>
    <p:embeddedFont>
      <p:font typeface="Proxima Nova" panose="020B0604020202020204" charset="0"/>
      <p:regular r:id="rId66"/>
      <p:bold r:id="rId67"/>
      <p:italic r:id="rId68"/>
      <p:boldItalic r:id="rId69"/>
    </p:embeddedFont>
    <p:embeddedFont>
      <p:font typeface="Proxima Nova Semibold" panose="020B0604020202020204" charset="0"/>
      <p:regular r:id="rId70"/>
      <p:bold r:id="rId71"/>
      <p:boldItalic r:id="rId72"/>
    </p:embeddedFont>
    <p:embeddedFont>
      <p:font typeface="Roboto Condensed Light" panose="02000000000000000000" pitchFamily="2" charset="0"/>
      <p:regular r:id="rId73"/>
      <p:italic r:id="rId74"/>
    </p:embeddedFont>
    <p:embeddedFont>
      <p:font typeface="Roboto Medium" panose="02000000000000000000"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AA5811-EDC5-4E4C-985F-B8DE0EE95C02}">
  <a:tblStyle styleId="{CEAA5811-EDC5-4E4C-985F-B8DE0EE95C0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2DE63D5-997A-4646-A377-4702673A728D}" styleName="Estilo claro 2 - Acento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3.fntdata"/><Relationship Id="rId68" Type="http://schemas.openxmlformats.org/officeDocument/2006/relationships/font" Target="fonts/font1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3.fntdata"/><Relationship Id="rId58" Type="http://schemas.openxmlformats.org/officeDocument/2006/relationships/font" Target="fonts/font8.fntdata"/><Relationship Id="rId74" Type="http://schemas.openxmlformats.org/officeDocument/2006/relationships/font" Target="fonts/font24.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1.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font" Target="fonts/font27.fntdata"/><Relationship Id="rId8" Type="http://schemas.openxmlformats.org/officeDocument/2006/relationships/slide" Target="slides/slide6.xml"/><Relationship Id="rId51" Type="http://schemas.openxmlformats.org/officeDocument/2006/relationships/font" Target="fonts/font1.fntdata"/><Relationship Id="rId72" Type="http://schemas.openxmlformats.org/officeDocument/2006/relationships/font" Target="fonts/font22.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7.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font" Target="fonts/font23.fntdata"/><Relationship Id="rId78" Type="http://schemas.openxmlformats.org/officeDocument/2006/relationships/font" Target="fonts/font28.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notesMaster" Target="notesMasters/notesMaster1.xml"/><Relationship Id="rId55" Type="http://schemas.openxmlformats.org/officeDocument/2006/relationships/font" Target="fonts/font5.fntdata"/><Relationship Id="rId76" Type="http://schemas.openxmlformats.org/officeDocument/2006/relationships/font" Target="fonts/font26.fntdata"/><Relationship Id="rId7" Type="http://schemas.openxmlformats.org/officeDocument/2006/relationships/slide" Target="slides/slide5.xml"/><Relationship Id="rId71" Type="http://schemas.openxmlformats.org/officeDocument/2006/relationships/font" Target="fonts/font2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6.fntdata"/></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jpeg>
</file>

<file path=ppt/media/image15.jpg>
</file>

<file path=ppt/media/image16.jpg>
</file>

<file path=ppt/media/image17.gif>
</file>

<file path=ppt/media/image18.gif>
</file>

<file path=ppt/media/image19.gif>
</file>

<file path=ppt/media/image2.png>
</file>

<file path=ppt/media/image20.gif>
</file>

<file path=ppt/media/image21.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30396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59552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626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59847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5962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9163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01651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9122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6" r:id="rId7"/>
    <p:sldLayoutId id="2147483657" r:id="rId8"/>
    <p:sldLayoutId id="2147483658" r:id="rId9"/>
    <p:sldLayoutId id="2147483659" r:id="rId10"/>
    <p:sldLayoutId id="2147483662" r:id="rId11"/>
    <p:sldLayoutId id="2147483664" r:id="rId12"/>
    <p:sldLayoutId id="2147483665" r:id="rId13"/>
    <p:sldLayoutId id="2147483666" r:id="rId14"/>
    <p:sldLayoutId id="2147483667" r:id="rId15"/>
    <p:sldLayoutId id="2147483668" r:id="rId16"/>
    <p:sldLayoutId id="2147483669" r:id="rId17"/>
    <p:sldLayoutId id="2147483670" r:id="rId18"/>
    <p:sldLayoutId id="2147483671" r:id="rId19"/>
    <p:sldLayoutId id="2147483673" r:id="rId20"/>
    <p:sldLayoutId id="2147483674" r:id="rId21"/>
    <p:sldLayoutId id="2147483675" r:id="rId22"/>
    <p:sldLayoutId id="2147483676" r:id="rId23"/>
    <p:sldLayoutId id="2147483677" r:id="rId24"/>
    <p:sldLayoutId id="2147483678"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microsoft.com/office/2007/relationships/hdphoto" Target="../media/hdphoto3.wdp"/><Relationship Id="rId5" Type="http://schemas.openxmlformats.org/officeDocument/2006/relationships/image" Target="../media/image13.png"/><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30.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25.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32.xml"/><Relationship Id="rId1" Type="http://schemas.openxmlformats.org/officeDocument/2006/relationships/slideLayout" Target="../slideLayouts/slideLayout26.xml"/><Relationship Id="rId4" Type="http://schemas.openxmlformats.org/officeDocument/2006/relationships/hyperlink" Target="https://fonts.google.com/specimen/Barlow+Condensed?query=barlow"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17.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3.xml"/><Relationship Id="rId1" Type="http://schemas.openxmlformats.org/officeDocument/2006/relationships/slideLayout" Target="../slideLayouts/slideLayout26.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20.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9.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18.gif"/></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6.xm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4728865" y="2149299"/>
            <a:ext cx="3871446" cy="1081761"/>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4000" dirty="0">
                <a:solidFill>
                  <a:schemeClr val="dk2"/>
                </a:solidFill>
              </a:rPr>
              <a:t>League of Legends  </a:t>
            </a:r>
            <a:br>
              <a:rPr lang="en-US" sz="4000" dirty="0">
                <a:solidFill>
                  <a:schemeClr val="dk2"/>
                </a:solidFill>
              </a:rPr>
            </a:br>
            <a:r>
              <a:rPr lang="en-US" sz="2000" dirty="0">
                <a:solidFill>
                  <a:schemeClr val="dk2"/>
                </a:solidFill>
              </a:rPr>
              <a:t>2024 </a:t>
            </a:r>
            <a:r>
              <a:rPr lang="en-US" sz="2000" dirty="0" err="1">
                <a:solidFill>
                  <a:schemeClr val="dk2"/>
                </a:solidFill>
              </a:rPr>
              <a:t>Juego</a:t>
            </a:r>
            <a:r>
              <a:rPr lang="en-US" sz="2000" dirty="0">
                <a:solidFill>
                  <a:schemeClr val="dk2"/>
                </a:solidFill>
              </a:rPr>
              <a:t> </a:t>
            </a:r>
            <a:r>
              <a:rPr lang="en-US" sz="2000" dirty="0" err="1">
                <a:solidFill>
                  <a:schemeClr val="dk2"/>
                </a:solidFill>
              </a:rPr>
              <a:t>competitivo</a:t>
            </a:r>
            <a:endParaRPr lang="es-MX" sz="3200" dirty="0">
              <a:solidFill>
                <a:schemeClr val="dk2"/>
              </a:solidFill>
            </a:endParaRPr>
          </a:p>
        </p:txBody>
      </p:sp>
      <p:sp>
        <p:nvSpPr>
          <p:cNvPr id="1885" name="Google Shape;1885;p35"/>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MX" sz="2300" dirty="0">
                <a:solidFill>
                  <a:schemeClr val="accent1"/>
                </a:solidFill>
              </a:rPr>
              <a:t>Eréndira Peña Sandoval</a:t>
            </a:r>
            <a:endParaRPr sz="2300" dirty="0">
              <a:solidFill>
                <a:schemeClr val="accent1"/>
              </a:solidFill>
            </a:endParaRPr>
          </a:p>
          <a:p>
            <a:pPr marL="0" lvl="0" indent="0" algn="r" rtl="0">
              <a:spcBef>
                <a:spcPts val="0"/>
              </a:spcBef>
              <a:spcAft>
                <a:spcPts val="0"/>
              </a:spcAft>
              <a:buClr>
                <a:schemeClr val="dk1"/>
              </a:buClr>
              <a:buSzPts val="1100"/>
              <a:buFont typeface="Arial"/>
              <a:buNone/>
            </a:pPr>
            <a:endParaRPr sz="2300" dirty="0">
              <a:solidFill>
                <a:schemeClr val="accent1"/>
              </a:solidFill>
            </a:endParaRPr>
          </a:p>
          <a:p>
            <a:pPr marL="0" lvl="0" indent="0" algn="r" rtl="0">
              <a:spcBef>
                <a:spcPts val="0"/>
              </a:spcBef>
              <a:spcAft>
                <a:spcPts val="0"/>
              </a:spcAft>
              <a:buNone/>
            </a:pPr>
            <a:endParaRPr sz="2300" dirty="0">
              <a:solidFill>
                <a:schemeClr val="accent1"/>
              </a:solidFill>
            </a:endParaRPr>
          </a:p>
        </p:txBody>
      </p:sp>
      <p:pic>
        <p:nvPicPr>
          <p:cNvPr id="1026" name="Picture 2" descr="Descargar League of Legends - LOL 14.4 para PC Gratis">
            <a:extLst>
              <a:ext uri="{FF2B5EF4-FFF2-40B4-BE49-F238E27FC236}">
                <a16:creationId xmlns:a16="http://schemas.microsoft.com/office/drawing/2014/main" id="{95CC4A1E-1C9A-1F4C-DC5F-14ADDE337D8F}"/>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25000"/>
                    </a14:imgEffect>
                    <a14:imgEffect>
                      <a14:saturation sat="33000"/>
                    </a14:imgEffect>
                  </a14:imgLayer>
                </a14:imgProps>
              </a:ext>
              <a:ext uri="{28A0092B-C50C-407E-A947-70E740481C1C}">
                <a14:useLocalDpi xmlns:a14="http://schemas.microsoft.com/office/drawing/2010/main" val="0"/>
              </a:ext>
            </a:extLst>
          </a:blip>
          <a:srcRect l="27066" t="739" r="-1" b="-739"/>
          <a:stretch/>
        </p:blipFill>
        <p:spPr bwMode="auto">
          <a:xfrm>
            <a:off x="3427978" y="3063195"/>
            <a:ext cx="1279775" cy="9848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11288" y="2837328"/>
            <a:ext cx="2864224" cy="39338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Promedio de Farmeo</a:t>
            </a:r>
            <a:endParaRPr sz="4700" dirty="0"/>
          </a:p>
        </p:txBody>
      </p:sp>
      <p:sp>
        <p:nvSpPr>
          <p:cNvPr id="2156" name="Google Shape;2156;p38"/>
          <p:cNvSpPr txBox="1">
            <a:spLocks noGrp="1"/>
          </p:cNvSpPr>
          <p:nvPr>
            <p:ph type="title" idx="2"/>
          </p:nvPr>
        </p:nvSpPr>
        <p:spPr>
          <a:xfrm>
            <a:off x="2911288" y="986476"/>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330208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77" name="Google Shape;2177;p39"/>
          <p:cNvSpPr txBox="1">
            <a:spLocks noGrp="1"/>
          </p:cNvSpPr>
          <p:nvPr>
            <p:ph type="title"/>
          </p:nvPr>
        </p:nvSpPr>
        <p:spPr>
          <a:xfrm>
            <a:off x="2005763" y="17185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Promedio de Farmeo por posición y por equipo</a:t>
            </a:r>
            <a:endParaRPr dirty="0"/>
          </a:p>
        </p:txBody>
      </p:sp>
      <p:graphicFrame>
        <p:nvGraphicFramePr>
          <p:cNvPr id="3" name="Tabla 2">
            <a:extLst>
              <a:ext uri="{FF2B5EF4-FFF2-40B4-BE49-F238E27FC236}">
                <a16:creationId xmlns:a16="http://schemas.microsoft.com/office/drawing/2014/main" id="{044ED650-B5F4-4112-ECC5-6E79DB914FF2}"/>
              </a:ext>
            </a:extLst>
          </p:cNvPr>
          <p:cNvGraphicFramePr>
            <a:graphicFrameLocks noGrp="1"/>
          </p:cNvGraphicFramePr>
          <p:nvPr>
            <p:extLst>
              <p:ext uri="{D42A27DB-BD31-4B8C-83A1-F6EECF244321}">
                <p14:modId xmlns:p14="http://schemas.microsoft.com/office/powerpoint/2010/main" val="317480384"/>
              </p:ext>
            </p:extLst>
          </p:nvPr>
        </p:nvGraphicFramePr>
        <p:xfrm>
          <a:off x="2677084" y="1408882"/>
          <a:ext cx="3789832" cy="2223210"/>
        </p:xfrm>
        <a:graphic>
          <a:graphicData uri="http://schemas.openxmlformats.org/drawingml/2006/table">
            <a:tbl>
              <a:tblPr firstRow="1" bandRow="1">
                <a:tableStyleId>{F2DE63D5-997A-4646-A377-4702673A728D}</a:tableStyleId>
              </a:tblPr>
              <a:tblGrid>
                <a:gridCol w="1894916">
                  <a:extLst>
                    <a:ext uri="{9D8B030D-6E8A-4147-A177-3AD203B41FA5}">
                      <a16:colId xmlns:a16="http://schemas.microsoft.com/office/drawing/2014/main" val="1789661645"/>
                    </a:ext>
                  </a:extLst>
                </a:gridCol>
                <a:gridCol w="1894916">
                  <a:extLst>
                    <a:ext uri="{9D8B030D-6E8A-4147-A177-3AD203B41FA5}">
                      <a16:colId xmlns:a16="http://schemas.microsoft.com/office/drawing/2014/main" val="3951453293"/>
                    </a:ext>
                  </a:extLst>
                </a:gridCol>
              </a:tblGrid>
              <a:tr h="319735">
                <a:tc>
                  <a:txBody>
                    <a:bodyPr/>
                    <a:lstStyle/>
                    <a:p>
                      <a:pPr algn="ctr"/>
                      <a:r>
                        <a:rPr lang="es-MX" dirty="0">
                          <a:solidFill>
                            <a:sysClr val="windowText" lastClr="000000"/>
                          </a:solidFill>
                        </a:rPr>
                        <a:t>Posición</a:t>
                      </a:r>
                    </a:p>
                  </a:txBody>
                  <a:tcPr/>
                </a:tc>
                <a:tc>
                  <a:txBody>
                    <a:bodyPr/>
                    <a:lstStyle/>
                    <a:p>
                      <a:pPr algn="ctr"/>
                      <a:r>
                        <a:rPr lang="es-MX" dirty="0">
                          <a:solidFill>
                            <a:sysClr val="windowText" lastClr="000000"/>
                          </a:solidFill>
                        </a:rPr>
                        <a:t>Promedio </a:t>
                      </a:r>
                      <a:r>
                        <a:rPr lang="es-MX" dirty="0" err="1">
                          <a:solidFill>
                            <a:sysClr val="windowText" lastClr="000000"/>
                          </a:solidFill>
                        </a:rPr>
                        <a:t>Farmeo</a:t>
                      </a:r>
                      <a:endParaRPr lang="es-MX" dirty="0">
                        <a:solidFill>
                          <a:sysClr val="windowText" lastClr="000000"/>
                        </a:solidFill>
                      </a:endParaRPr>
                    </a:p>
                  </a:txBody>
                  <a:tcPr/>
                </a:tc>
                <a:extLst>
                  <a:ext uri="{0D108BD9-81ED-4DB2-BD59-A6C34878D82A}">
                    <a16:rowId xmlns:a16="http://schemas.microsoft.com/office/drawing/2014/main" val="2983904109"/>
                  </a:ext>
                </a:extLst>
              </a:tr>
              <a:tr h="319735">
                <a:tc>
                  <a:txBody>
                    <a:bodyPr/>
                    <a:lstStyle/>
                    <a:p>
                      <a:pPr algn="ctr"/>
                      <a:r>
                        <a:rPr lang="es-MX" dirty="0"/>
                        <a:t>Top</a:t>
                      </a:r>
                    </a:p>
                  </a:txBody>
                  <a:tcPr/>
                </a:tc>
                <a:tc>
                  <a:txBody>
                    <a:bodyPr/>
                    <a:lstStyle/>
                    <a:p>
                      <a:pPr algn="ctr"/>
                      <a:r>
                        <a:rPr lang="es-MX" sz="1400" b="0" i="0" u="none" strike="noStrike" cap="none" dirty="0">
                          <a:solidFill>
                            <a:schemeClr val="tx1"/>
                          </a:solidFill>
                          <a:effectLst/>
                          <a:latin typeface="+mn-lt"/>
                          <a:ea typeface="+mn-ea"/>
                          <a:cs typeface="+mn-cs"/>
                          <a:sym typeface="Arial"/>
                        </a:rPr>
                        <a:t>251</a:t>
                      </a:r>
                      <a:endParaRPr lang="es-MX" dirty="0"/>
                    </a:p>
                  </a:txBody>
                  <a:tcPr/>
                </a:tc>
                <a:extLst>
                  <a:ext uri="{0D108BD9-81ED-4DB2-BD59-A6C34878D82A}">
                    <a16:rowId xmlns:a16="http://schemas.microsoft.com/office/drawing/2014/main" val="2000262563"/>
                  </a:ext>
                </a:extLst>
              </a:tr>
              <a:tr h="319735">
                <a:tc>
                  <a:txBody>
                    <a:bodyPr/>
                    <a:lstStyle/>
                    <a:p>
                      <a:pPr algn="ctr"/>
                      <a:r>
                        <a:rPr lang="es-MX" dirty="0" err="1"/>
                        <a:t>Jungle</a:t>
                      </a:r>
                      <a:endParaRPr lang="es-MX" dirty="0"/>
                    </a:p>
                  </a:txBody>
                  <a:tcPr/>
                </a:tc>
                <a:tc>
                  <a:txBody>
                    <a:bodyPr/>
                    <a:lstStyle/>
                    <a:p>
                      <a:pPr algn="ctr"/>
                      <a:r>
                        <a:rPr lang="es-MX" dirty="0"/>
                        <a:t>25</a:t>
                      </a:r>
                    </a:p>
                  </a:txBody>
                  <a:tcPr/>
                </a:tc>
                <a:extLst>
                  <a:ext uri="{0D108BD9-81ED-4DB2-BD59-A6C34878D82A}">
                    <a16:rowId xmlns:a16="http://schemas.microsoft.com/office/drawing/2014/main" val="3489632754"/>
                  </a:ext>
                </a:extLst>
              </a:tr>
              <a:tr h="319735">
                <a:tc>
                  <a:txBody>
                    <a:bodyPr/>
                    <a:lstStyle/>
                    <a:p>
                      <a:pPr algn="ctr"/>
                      <a:r>
                        <a:rPr lang="es-MX" dirty="0" err="1"/>
                        <a:t>Mid</a:t>
                      </a:r>
                      <a:endParaRPr lang="es-MX" dirty="0"/>
                    </a:p>
                  </a:txBody>
                  <a:tcPr/>
                </a:tc>
                <a:tc>
                  <a:txBody>
                    <a:bodyPr/>
                    <a:lstStyle/>
                    <a:p>
                      <a:pPr algn="ctr"/>
                      <a:r>
                        <a:rPr lang="es-MX" dirty="0"/>
                        <a:t>273</a:t>
                      </a:r>
                    </a:p>
                  </a:txBody>
                  <a:tcPr/>
                </a:tc>
                <a:extLst>
                  <a:ext uri="{0D108BD9-81ED-4DB2-BD59-A6C34878D82A}">
                    <a16:rowId xmlns:a16="http://schemas.microsoft.com/office/drawing/2014/main" val="1795979855"/>
                  </a:ext>
                </a:extLst>
              </a:tr>
              <a:tr h="319735">
                <a:tc>
                  <a:txBody>
                    <a:bodyPr/>
                    <a:lstStyle/>
                    <a:p>
                      <a:pPr algn="ctr"/>
                      <a:r>
                        <a:rPr lang="es-MX" dirty="0"/>
                        <a:t>ADC (</a:t>
                      </a:r>
                      <a:r>
                        <a:rPr lang="es-MX" dirty="0" err="1"/>
                        <a:t>bot</a:t>
                      </a:r>
                      <a:r>
                        <a:rPr lang="es-MX" dirty="0"/>
                        <a:t>)</a:t>
                      </a:r>
                    </a:p>
                  </a:txBody>
                  <a:tcPr/>
                </a:tc>
                <a:tc>
                  <a:txBody>
                    <a:bodyPr/>
                    <a:lstStyle/>
                    <a:p>
                      <a:pPr algn="ctr"/>
                      <a:r>
                        <a:rPr lang="es-MX" dirty="0"/>
                        <a:t>263</a:t>
                      </a:r>
                    </a:p>
                  </a:txBody>
                  <a:tcPr/>
                </a:tc>
                <a:extLst>
                  <a:ext uri="{0D108BD9-81ED-4DB2-BD59-A6C34878D82A}">
                    <a16:rowId xmlns:a16="http://schemas.microsoft.com/office/drawing/2014/main" val="3168835295"/>
                  </a:ext>
                </a:extLst>
              </a:tr>
              <a:tr h="319735">
                <a:tc>
                  <a:txBody>
                    <a:bodyPr/>
                    <a:lstStyle/>
                    <a:p>
                      <a:pPr algn="ctr"/>
                      <a:r>
                        <a:rPr lang="es-MX" dirty="0" err="1"/>
                        <a:t>Support</a:t>
                      </a:r>
                      <a:endParaRPr lang="es-MX" dirty="0"/>
                    </a:p>
                  </a:txBody>
                  <a:tcPr/>
                </a:tc>
                <a:tc>
                  <a:txBody>
                    <a:bodyPr/>
                    <a:lstStyle/>
                    <a:p>
                      <a:pPr algn="ctr"/>
                      <a:r>
                        <a:rPr lang="es-MX" dirty="0"/>
                        <a:t>49</a:t>
                      </a:r>
                    </a:p>
                  </a:txBody>
                  <a:tcPr/>
                </a:tc>
                <a:extLst>
                  <a:ext uri="{0D108BD9-81ED-4DB2-BD59-A6C34878D82A}">
                    <a16:rowId xmlns:a16="http://schemas.microsoft.com/office/drawing/2014/main" val="591614601"/>
                  </a:ext>
                </a:extLst>
              </a:tr>
              <a:tr h="256349">
                <a:tc>
                  <a:txBody>
                    <a:bodyPr/>
                    <a:lstStyle/>
                    <a:p>
                      <a:pPr algn="ctr"/>
                      <a:r>
                        <a:rPr lang="es-MX" dirty="0" err="1"/>
                        <a:t>Team</a:t>
                      </a:r>
                      <a:endParaRPr lang="es-MX" dirty="0"/>
                    </a:p>
                  </a:txBody>
                  <a:tcPr/>
                </a:tc>
                <a:tc>
                  <a:txBody>
                    <a:bodyPr/>
                    <a:lstStyle/>
                    <a:p>
                      <a:pPr algn="ctr"/>
                      <a:r>
                        <a:rPr lang="es-MX" dirty="0"/>
                        <a:t>856</a:t>
                      </a:r>
                    </a:p>
                  </a:txBody>
                  <a:tcPr/>
                </a:tc>
                <a:extLst>
                  <a:ext uri="{0D108BD9-81ED-4DB2-BD59-A6C34878D82A}">
                    <a16:rowId xmlns:a16="http://schemas.microsoft.com/office/drawing/2014/main" val="2165997276"/>
                  </a:ext>
                </a:extLst>
              </a:tr>
            </a:tbl>
          </a:graphicData>
        </a:graphic>
      </p:graphicFrame>
      <p:pic>
        <p:nvPicPr>
          <p:cNvPr id="4098" name="Picture 2" descr="An Overview of Minions, The Most Undervalued Resource in League of Legends  | Dignitas">
            <a:extLst>
              <a:ext uri="{FF2B5EF4-FFF2-40B4-BE49-F238E27FC236}">
                <a16:creationId xmlns:a16="http://schemas.microsoft.com/office/drawing/2014/main" id="{9042D65E-6FBC-337C-984E-8EA0AE68CCA6}"/>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r="47404"/>
          <a:stretch/>
        </p:blipFill>
        <p:spPr bwMode="auto">
          <a:xfrm>
            <a:off x="736225" y="3036975"/>
            <a:ext cx="2043551" cy="21065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Today I learned the minions on each team look way more different than just  a color swap. I feel dumb : r/LeagueOfMemes">
            <a:extLst>
              <a:ext uri="{FF2B5EF4-FFF2-40B4-BE49-F238E27FC236}">
                <a16:creationId xmlns:a16="http://schemas.microsoft.com/office/drawing/2014/main" id="{4D205740-FB53-0B42-CE0F-32897096A878}"/>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5744655" y="2571750"/>
            <a:ext cx="2571939" cy="2649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0645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478882" y="3012140"/>
            <a:ext cx="3832412" cy="39338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Promedio de VISIÓN</a:t>
            </a:r>
            <a:endParaRPr sz="4700" dirty="0"/>
          </a:p>
        </p:txBody>
      </p:sp>
      <p:sp>
        <p:nvSpPr>
          <p:cNvPr id="2156" name="Google Shape;2156;p38"/>
          <p:cNvSpPr txBox="1">
            <a:spLocks noGrp="1"/>
          </p:cNvSpPr>
          <p:nvPr>
            <p:ph type="title" idx="2"/>
          </p:nvPr>
        </p:nvSpPr>
        <p:spPr>
          <a:xfrm>
            <a:off x="2911288" y="986476"/>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37054092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77" name="Google Shape;2177;p39"/>
          <p:cNvSpPr txBox="1">
            <a:spLocks noGrp="1"/>
          </p:cNvSpPr>
          <p:nvPr>
            <p:ph type="title"/>
          </p:nvPr>
        </p:nvSpPr>
        <p:spPr>
          <a:xfrm>
            <a:off x="2005763" y="17185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Promedio de Visión</a:t>
            </a:r>
            <a:endParaRPr dirty="0"/>
          </a:p>
        </p:txBody>
      </p:sp>
      <p:graphicFrame>
        <p:nvGraphicFramePr>
          <p:cNvPr id="3" name="Tabla 2">
            <a:extLst>
              <a:ext uri="{FF2B5EF4-FFF2-40B4-BE49-F238E27FC236}">
                <a16:creationId xmlns:a16="http://schemas.microsoft.com/office/drawing/2014/main" id="{044ED650-B5F4-4112-ECC5-6E79DB914FF2}"/>
              </a:ext>
            </a:extLst>
          </p:cNvPr>
          <p:cNvGraphicFramePr>
            <a:graphicFrameLocks noGrp="1"/>
          </p:cNvGraphicFramePr>
          <p:nvPr>
            <p:extLst>
              <p:ext uri="{D42A27DB-BD31-4B8C-83A1-F6EECF244321}">
                <p14:modId xmlns:p14="http://schemas.microsoft.com/office/powerpoint/2010/main" val="2692792778"/>
              </p:ext>
            </p:extLst>
          </p:nvPr>
        </p:nvGraphicFramePr>
        <p:xfrm>
          <a:off x="2716238" y="1180199"/>
          <a:ext cx="3711524" cy="959205"/>
        </p:xfrm>
        <a:graphic>
          <a:graphicData uri="http://schemas.openxmlformats.org/drawingml/2006/table">
            <a:tbl>
              <a:tblPr firstRow="1" bandRow="1">
                <a:tableStyleId>{F2DE63D5-997A-4646-A377-4702673A728D}</a:tableStyleId>
              </a:tblPr>
              <a:tblGrid>
                <a:gridCol w="1816608">
                  <a:extLst>
                    <a:ext uri="{9D8B030D-6E8A-4147-A177-3AD203B41FA5}">
                      <a16:colId xmlns:a16="http://schemas.microsoft.com/office/drawing/2014/main" val="1789661645"/>
                    </a:ext>
                  </a:extLst>
                </a:gridCol>
                <a:gridCol w="1894916">
                  <a:extLst>
                    <a:ext uri="{9D8B030D-6E8A-4147-A177-3AD203B41FA5}">
                      <a16:colId xmlns:a16="http://schemas.microsoft.com/office/drawing/2014/main" val="3951453293"/>
                    </a:ext>
                  </a:extLst>
                </a:gridCol>
              </a:tblGrid>
              <a:tr h="319735">
                <a:tc>
                  <a:txBody>
                    <a:bodyPr/>
                    <a:lstStyle/>
                    <a:p>
                      <a:pPr algn="ctr"/>
                      <a:r>
                        <a:rPr lang="es-MX" dirty="0">
                          <a:solidFill>
                            <a:sysClr val="windowText" lastClr="000000"/>
                          </a:solidFill>
                        </a:rPr>
                        <a:t>Puntaje de visión</a:t>
                      </a:r>
                    </a:p>
                  </a:txBody>
                  <a:tcPr/>
                </a:tc>
                <a:tc>
                  <a:txBody>
                    <a:bodyPr/>
                    <a:lstStyle/>
                    <a:p>
                      <a:pPr algn="ctr"/>
                      <a:r>
                        <a:rPr lang="es-MX" dirty="0">
                          <a:solidFill>
                            <a:sysClr val="windowText" lastClr="000000"/>
                          </a:solidFill>
                        </a:rPr>
                        <a:t>Resultado</a:t>
                      </a:r>
                    </a:p>
                  </a:txBody>
                  <a:tcPr/>
                </a:tc>
                <a:extLst>
                  <a:ext uri="{0D108BD9-81ED-4DB2-BD59-A6C34878D82A}">
                    <a16:rowId xmlns:a16="http://schemas.microsoft.com/office/drawing/2014/main" val="2983904109"/>
                  </a:ext>
                </a:extLst>
              </a:tr>
              <a:tr h="319735">
                <a:tc>
                  <a:txBody>
                    <a:bodyPr/>
                    <a:lstStyle/>
                    <a:p>
                      <a:pPr algn="ctr"/>
                      <a:r>
                        <a:rPr lang="es-MX" dirty="0"/>
                        <a:t>283</a:t>
                      </a:r>
                    </a:p>
                  </a:txBody>
                  <a:tcPr/>
                </a:tc>
                <a:tc>
                  <a:txBody>
                    <a:bodyPr/>
                    <a:lstStyle/>
                    <a:p>
                      <a:pPr algn="ctr"/>
                      <a:r>
                        <a:rPr lang="es-MX" sz="1400" b="0" i="0" u="none" strike="noStrike" cap="none" dirty="0">
                          <a:solidFill>
                            <a:schemeClr val="tx1"/>
                          </a:solidFill>
                          <a:effectLst/>
                          <a:latin typeface="+mn-lt"/>
                          <a:ea typeface="+mn-ea"/>
                          <a:cs typeface="+mn-cs"/>
                          <a:sym typeface="Arial"/>
                        </a:rPr>
                        <a:t>Victoria</a:t>
                      </a:r>
                      <a:endParaRPr lang="es-MX" dirty="0"/>
                    </a:p>
                  </a:txBody>
                  <a:tcPr/>
                </a:tc>
                <a:extLst>
                  <a:ext uri="{0D108BD9-81ED-4DB2-BD59-A6C34878D82A}">
                    <a16:rowId xmlns:a16="http://schemas.microsoft.com/office/drawing/2014/main" val="2000262563"/>
                  </a:ext>
                </a:extLst>
              </a:tr>
              <a:tr h="319735">
                <a:tc>
                  <a:txBody>
                    <a:bodyPr/>
                    <a:lstStyle/>
                    <a:p>
                      <a:pPr algn="ctr"/>
                      <a:r>
                        <a:rPr lang="es-MX" dirty="0"/>
                        <a:t>255</a:t>
                      </a:r>
                    </a:p>
                  </a:txBody>
                  <a:tcPr/>
                </a:tc>
                <a:tc>
                  <a:txBody>
                    <a:bodyPr/>
                    <a:lstStyle/>
                    <a:p>
                      <a:pPr algn="ctr"/>
                      <a:r>
                        <a:rPr lang="es-MX" dirty="0"/>
                        <a:t>Derrota</a:t>
                      </a:r>
                    </a:p>
                  </a:txBody>
                  <a:tcPr/>
                </a:tc>
                <a:extLst>
                  <a:ext uri="{0D108BD9-81ED-4DB2-BD59-A6C34878D82A}">
                    <a16:rowId xmlns:a16="http://schemas.microsoft.com/office/drawing/2014/main" val="3489632754"/>
                  </a:ext>
                </a:extLst>
              </a:tr>
            </a:tbl>
          </a:graphicData>
        </a:graphic>
      </p:graphicFrame>
      <p:pic>
        <p:nvPicPr>
          <p:cNvPr id="5122" name="Picture 2" descr="Ward no LOL: saiba o que são sentinelas, como funcionam e onde encontrar">
            <a:extLst>
              <a:ext uri="{FF2B5EF4-FFF2-40B4-BE49-F238E27FC236}">
                <a16:creationId xmlns:a16="http://schemas.microsoft.com/office/drawing/2014/main" id="{56C55896-9FB5-B045-B93B-482E1B37A6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7440" y="2425446"/>
            <a:ext cx="4389120" cy="2297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5419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50"/>
          <p:cNvSpPr txBox="1">
            <a:spLocks noGrp="1"/>
          </p:cNvSpPr>
          <p:nvPr>
            <p:ph type="title"/>
          </p:nvPr>
        </p:nvSpPr>
        <p:spPr>
          <a:xfrm>
            <a:off x="2624328" y="1121545"/>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t>Whoa!</a:t>
            </a:r>
            <a:endParaRPr sz="10000"/>
          </a:p>
        </p:txBody>
      </p:sp>
      <p:sp>
        <p:nvSpPr>
          <p:cNvPr id="2733" name="Google Shape;2733;p50"/>
          <p:cNvSpPr txBox="1">
            <a:spLocks noGrp="1"/>
          </p:cNvSpPr>
          <p:nvPr>
            <p:ph type="subTitle" idx="1"/>
          </p:nvPr>
        </p:nvSpPr>
        <p:spPr>
          <a:xfrm>
            <a:off x="2933525" y="2699917"/>
            <a:ext cx="3276900" cy="86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48216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¿Qué es League of Legends?</a:t>
            </a:r>
            <a:endParaRPr dirty="0"/>
          </a:p>
        </p:txBody>
      </p:sp>
      <p:sp>
        <p:nvSpPr>
          <p:cNvPr id="1891" name="Google Shape;1891;p36"/>
          <p:cNvSpPr txBox="1">
            <a:spLocks noGrp="1"/>
          </p:cNvSpPr>
          <p:nvPr>
            <p:ph type="body" idx="1"/>
          </p:nvPr>
        </p:nvSpPr>
        <p:spPr>
          <a:xfrm>
            <a:off x="1474409" y="1169934"/>
            <a:ext cx="3205168" cy="937545"/>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MX" dirty="0">
                <a:latin typeface="Barlow Semi Condensed"/>
                <a:ea typeface="Barlow Semi Condensed"/>
                <a:cs typeface="Barlow Semi Condensed"/>
                <a:sym typeface="Barlow Semi Condensed"/>
              </a:rPr>
              <a:t>Es un juego multijugador de estrategia. </a:t>
            </a:r>
          </a:p>
          <a:p>
            <a:pPr marL="0" lvl="0" indent="0" algn="just" rtl="0">
              <a:spcBef>
                <a:spcPts val="0"/>
              </a:spcBef>
              <a:spcAft>
                <a:spcPts val="0"/>
              </a:spcAft>
              <a:buNone/>
            </a:pPr>
            <a:r>
              <a:rPr lang="es-MX" dirty="0"/>
              <a:t>Consiste en partidas de dos equipos, cada uno con 5 integrantes. Cada equipo deberá destruir el nexo enemigo.</a:t>
            </a:r>
            <a:endParaRPr dirty="0">
              <a:latin typeface="Barlow Semi Condensed"/>
              <a:ea typeface="Barlow Semi Condensed"/>
              <a:cs typeface="Barlow Semi Condensed"/>
              <a:sym typeface="Barlow Semi Condensed"/>
            </a:endParaRPr>
          </a:p>
        </p:txBody>
      </p:sp>
      <p:pic>
        <p:nvPicPr>
          <p:cNvPr id="2050" name="Picture 2" descr="League of Legends - Wikipedia, la enciclopedia libre">
            <a:extLst>
              <a:ext uri="{FF2B5EF4-FFF2-40B4-BE49-F238E27FC236}">
                <a16:creationId xmlns:a16="http://schemas.microsoft.com/office/drawing/2014/main" id="{B7BC49D8-6F53-80D0-7592-F5FB220D59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8664" y="3410325"/>
            <a:ext cx="3048000" cy="11620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ev: Cambios al mapa en la Temporada 2024 - League of Legends">
            <a:extLst>
              <a:ext uri="{FF2B5EF4-FFF2-40B4-BE49-F238E27FC236}">
                <a16:creationId xmlns:a16="http://schemas.microsoft.com/office/drawing/2014/main" id="{DB58AEA0-CB53-58FE-C75E-FE569C591E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36462" y="1456116"/>
            <a:ext cx="1743310" cy="174331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Guía para principiantes de League of Legends - Epic Games Store">
            <a:extLst>
              <a:ext uri="{FF2B5EF4-FFF2-40B4-BE49-F238E27FC236}">
                <a16:creationId xmlns:a16="http://schemas.microsoft.com/office/drawing/2014/main" id="{E70DA8AA-B070-2B2C-76A4-58A41A73CB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45379" y="3300632"/>
            <a:ext cx="2932425" cy="149981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unocero - Guía paso a paso: Aprende cómo jugar a League of Legends">
            <a:extLst>
              <a:ext uri="{FF2B5EF4-FFF2-40B4-BE49-F238E27FC236}">
                <a16:creationId xmlns:a16="http://schemas.microsoft.com/office/drawing/2014/main" id="{F3BF5AFC-92DC-58CE-29BE-0440CB03B9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39574" y="2175450"/>
            <a:ext cx="2744034" cy="9375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{CEAA5811-EDC5-4E4C-985F-B8DE0EE95C02}</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8" name="Google Shape;2138;p37"/>
          <p:cNvSpPr txBox="1">
            <a:spLocks noGrp="1"/>
          </p:cNvSpPr>
          <p:nvPr>
            <p:ph type="title"/>
          </p:nvPr>
        </p:nvSpPr>
        <p:spPr>
          <a:xfrm>
            <a:off x="655948" y="349893"/>
            <a:ext cx="5411724"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¿Por qué nos interesa analizar los datos de este juego?</a:t>
            </a:r>
            <a:endParaRPr dirty="0"/>
          </a:p>
        </p:txBody>
      </p:sp>
      <p:pic>
        <p:nvPicPr>
          <p:cNvPr id="3074" name="Picture 2" descr="A brief history of League of Legends world championship teams | Nerd Street">
            <a:extLst>
              <a:ext uri="{FF2B5EF4-FFF2-40B4-BE49-F238E27FC236}">
                <a16:creationId xmlns:a16="http://schemas.microsoft.com/office/drawing/2014/main" id="{194A4747-77A9-3126-130A-4F0F0A96CB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35" y="3106815"/>
            <a:ext cx="2496922" cy="140451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eSports: Worlds 2023 de LoL: calendario, horarios, dónde ver online en  directo y cuándo es la final | Marca">
            <a:extLst>
              <a:ext uri="{FF2B5EF4-FFF2-40B4-BE49-F238E27FC236}">
                <a16:creationId xmlns:a16="http://schemas.microsoft.com/office/drawing/2014/main" id="{40355441-B0BB-0A49-BC88-86E0BA112A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9228" y="1292701"/>
            <a:ext cx="2427120" cy="161508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3000000" cy="3000000"/>
        </p:xfrm>
        <a:graphic>
          <a:graphicData uri="http://schemas.openxmlformats.org/drawingml/2006/table">
            <a:tbl>
              <a:tblPr>
                <a:noFill/>
                <a:tableStyleId>{CEAA5811-EDC5-4E4C-985F-B8DE0EE95C02}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3000000" cy="3000000"/>
        </p:xfrm>
        <a:graphic>
          <a:graphicData uri="http://schemas.openxmlformats.org/drawingml/2006/table">
            <a:tbl>
              <a:tblPr>
                <a:noFill/>
                <a:tableStyleId>{CEAA5811-EDC5-4E4C-985F-B8DE0EE95C02}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3000000" cy="3000000"/>
        </p:xfrm>
        <a:graphic>
          <a:graphicData uri="http://schemas.openxmlformats.org/drawingml/2006/table">
            <a:tbl>
              <a:tblPr>
                <a:noFill/>
                <a:tableStyleId>{CEAA5811-EDC5-4E4C-985F-B8DE0EE95C02}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3000000" cy="3000000"/>
        </p:xfrm>
        <a:graphic>
          <a:graphicData uri="http://schemas.openxmlformats.org/drawingml/2006/table">
            <a:tbl>
              <a:tblPr>
                <a:noFill/>
                <a:tableStyleId>{CEAA5811-EDC5-4E4C-985F-B8DE0EE95C02}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642346"/>
            <a:ext cx="2864224" cy="39338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a:t>
            </a:r>
            <a:r>
              <a:rPr lang="en" dirty="0"/>
              <a:t>Cuántas</a:t>
            </a:r>
            <a:r>
              <a:rPr lang="en" sz="4700" dirty="0"/>
              <a:t> </a:t>
            </a:r>
            <a:r>
              <a:rPr lang="en" sz="4800" dirty="0"/>
              <a:t>ligas</a:t>
            </a:r>
            <a:r>
              <a:rPr lang="en" sz="4700" dirty="0"/>
              <a:t> </a:t>
            </a:r>
            <a:r>
              <a:rPr lang="en" sz="3200" dirty="0"/>
              <a:t>hay</a:t>
            </a:r>
            <a:r>
              <a:rPr lang="en" sz="4700" dirty="0"/>
              <a:t>?</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77" name="Google Shape;2177;p39"/>
          <p:cNvSpPr txBox="1">
            <a:spLocks noGrp="1"/>
          </p:cNvSpPr>
          <p:nvPr>
            <p:ph type="title"/>
          </p:nvPr>
        </p:nvSpPr>
        <p:spPr>
          <a:xfrm>
            <a:off x="2005763" y="17185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Partidas jugadas en cada Liga</a:t>
            </a:r>
            <a:endParaRPr dirty="0"/>
          </a:p>
        </p:txBody>
      </p:sp>
      <p:pic>
        <p:nvPicPr>
          <p:cNvPr id="5" name="Imagen 4">
            <a:extLst>
              <a:ext uri="{FF2B5EF4-FFF2-40B4-BE49-F238E27FC236}">
                <a16:creationId xmlns:a16="http://schemas.microsoft.com/office/drawing/2014/main" id="{5D6DFC6B-95D0-FEA0-6F1E-189E4EC5A13A}"/>
              </a:ext>
            </a:extLst>
          </p:cNvPr>
          <p:cNvPicPr>
            <a:picLocks noChangeAspect="1"/>
          </p:cNvPicPr>
          <p:nvPr/>
        </p:nvPicPr>
        <p:blipFill>
          <a:blip r:embed="rId3"/>
          <a:stretch>
            <a:fillRect/>
          </a:stretch>
        </p:blipFill>
        <p:spPr>
          <a:xfrm>
            <a:off x="1529529" y="747854"/>
            <a:ext cx="5963771" cy="2094301"/>
          </a:xfrm>
          <a:prstGeom prst="rect">
            <a:avLst/>
          </a:prstGeom>
        </p:spPr>
      </p:pic>
      <p:pic>
        <p:nvPicPr>
          <p:cNvPr id="7" name="Imagen 6">
            <a:extLst>
              <a:ext uri="{FF2B5EF4-FFF2-40B4-BE49-F238E27FC236}">
                <a16:creationId xmlns:a16="http://schemas.microsoft.com/office/drawing/2014/main" id="{5F58B75B-8037-59CB-60A6-48F380B431F9}"/>
              </a:ext>
            </a:extLst>
          </p:cNvPr>
          <p:cNvPicPr>
            <a:picLocks noChangeAspect="1"/>
          </p:cNvPicPr>
          <p:nvPr/>
        </p:nvPicPr>
        <p:blipFill>
          <a:blip r:embed="rId4"/>
          <a:stretch>
            <a:fillRect/>
          </a:stretch>
        </p:blipFill>
        <p:spPr>
          <a:xfrm>
            <a:off x="1650695" y="2774669"/>
            <a:ext cx="5963767" cy="20943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11288" y="2837328"/>
            <a:ext cx="2864224" cy="39338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a:t>
            </a:r>
            <a:r>
              <a:rPr lang="en" dirty="0"/>
              <a:t>Influye el lado del mapa para ganar</a:t>
            </a:r>
            <a:r>
              <a:rPr lang="en" sz="4700" dirty="0"/>
              <a:t>?</a:t>
            </a:r>
            <a:endParaRPr sz="4700" dirty="0"/>
          </a:p>
        </p:txBody>
      </p:sp>
      <p:sp>
        <p:nvSpPr>
          <p:cNvPr id="2156" name="Google Shape;2156;p38"/>
          <p:cNvSpPr txBox="1">
            <a:spLocks noGrp="1"/>
          </p:cNvSpPr>
          <p:nvPr>
            <p:ph type="title" idx="2"/>
          </p:nvPr>
        </p:nvSpPr>
        <p:spPr>
          <a:xfrm>
            <a:off x="2911288" y="986476"/>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37621112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77" name="Google Shape;2177;p39"/>
          <p:cNvSpPr txBox="1">
            <a:spLocks noGrp="1"/>
          </p:cNvSpPr>
          <p:nvPr>
            <p:ph type="title"/>
          </p:nvPr>
        </p:nvSpPr>
        <p:spPr>
          <a:xfrm>
            <a:off x="2005763" y="17185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Partidas ganadas dependiendo el lado del mapa</a:t>
            </a:r>
            <a:endParaRPr dirty="0"/>
          </a:p>
        </p:txBody>
      </p:sp>
      <p:graphicFrame>
        <p:nvGraphicFramePr>
          <p:cNvPr id="3" name="Tabla 2">
            <a:extLst>
              <a:ext uri="{FF2B5EF4-FFF2-40B4-BE49-F238E27FC236}">
                <a16:creationId xmlns:a16="http://schemas.microsoft.com/office/drawing/2014/main" id="{044ED650-B5F4-4112-ECC5-6E79DB914FF2}"/>
              </a:ext>
            </a:extLst>
          </p:cNvPr>
          <p:cNvGraphicFramePr>
            <a:graphicFrameLocks noGrp="1"/>
          </p:cNvGraphicFramePr>
          <p:nvPr>
            <p:extLst>
              <p:ext uri="{D42A27DB-BD31-4B8C-83A1-F6EECF244321}">
                <p14:modId xmlns:p14="http://schemas.microsoft.com/office/powerpoint/2010/main" val="3549474774"/>
              </p:ext>
            </p:extLst>
          </p:nvPr>
        </p:nvGraphicFramePr>
        <p:xfrm>
          <a:off x="2677085" y="1383150"/>
          <a:ext cx="3789830" cy="959205"/>
        </p:xfrm>
        <a:graphic>
          <a:graphicData uri="http://schemas.openxmlformats.org/drawingml/2006/table">
            <a:tbl>
              <a:tblPr firstRow="1" bandRow="1">
                <a:tableStyleId>{F2DE63D5-997A-4646-A377-4702673A728D}</a:tableStyleId>
              </a:tblPr>
              <a:tblGrid>
                <a:gridCol w="1894915">
                  <a:extLst>
                    <a:ext uri="{9D8B030D-6E8A-4147-A177-3AD203B41FA5}">
                      <a16:colId xmlns:a16="http://schemas.microsoft.com/office/drawing/2014/main" val="1789661645"/>
                    </a:ext>
                  </a:extLst>
                </a:gridCol>
                <a:gridCol w="1894915">
                  <a:extLst>
                    <a:ext uri="{9D8B030D-6E8A-4147-A177-3AD203B41FA5}">
                      <a16:colId xmlns:a16="http://schemas.microsoft.com/office/drawing/2014/main" val="3951453293"/>
                    </a:ext>
                  </a:extLst>
                </a:gridCol>
              </a:tblGrid>
              <a:tr h="319735">
                <a:tc>
                  <a:txBody>
                    <a:bodyPr/>
                    <a:lstStyle/>
                    <a:p>
                      <a:r>
                        <a:rPr lang="es-MX" dirty="0">
                          <a:solidFill>
                            <a:sysClr val="windowText" lastClr="000000"/>
                          </a:solidFill>
                        </a:rPr>
                        <a:t>Lado del mapa</a:t>
                      </a:r>
                    </a:p>
                  </a:txBody>
                  <a:tcPr/>
                </a:tc>
                <a:tc>
                  <a:txBody>
                    <a:bodyPr/>
                    <a:lstStyle/>
                    <a:p>
                      <a:r>
                        <a:rPr lang="es-MX" dirty="0">
                          <a:solidFill>
                            <a:sysClr val="windowText" lastClr="000000"/>
                          </a:solidFill>
                        </a:rPr>
                        <a:t>Partidas ganadas</a:t>
                      </a:r>
                    </a:p>
                  </a:txBody>
                  <a:tcPr/>
                </a:tc>
                <a:extLst>
                  <a:ext uri="{0D108BD9-81ED-4DB2-BD59-A6C34878D82A}">
                    <a16:rowId xmlns:a16="http://schemas.microsoft.com/office/drawing/2014/main" val="2983904109"/>
                  </a:ext>
                </a:extLst>
              </a:tr>
              <a:tr h="319735">
                <a:tc>
                  <a:txBody>
                    <a:bodyPr/>
                    <a:lstStyle/>
                    <a:p>
                      <a:r>
                        <a:rPr lang="es-MX" dirty="0"/>
                        <a:t>Azul</a:t>
                      </a:r>
                    </a:p>
                  </a:txBody>
                  <a:tcPr/>
                </a:tc>
                <a:tc>
                  <a:txBody>
                    <a:bodyPr/>
                    <a:lstStyle/>
                    <a:p>
                      <a:r>
                        <a:rPr lang="es-MX" sz="1400" b="0" i="0" u="none" strike="noStrike" cap="none" dirty="0">
                          <a:solidFill>
                            <a:schemeClr val="tx1"/>
                          </a:solidFill>
                          <a:effectLst/>
                          <a:latin typeface="+mn-lt"/>
                          <a:ea typeface="+mn-ea"/>
                          <a:cs typeface="+mn-cs"/>
                          <a:sym typeface="Arial"/>
                        </a:rPr>
                        <a:t>558</a:t>
                      </a:r>
                      <a:endParaRPr lang="es-MX" dirty="0"/>
                    </a:p>
                  </a:txBody>
                  <a:tcPr/>
                </a:tc>
                <a:extLst>
                  <a:ext uri="{0D108BD9-81ED-4DB2-BD59-A6C34878D82A}">
                    <a16:rowId xmlns:a16="http://schemas.microsoft.com/office/drawing/2014/main" val="2000262563"/>
                  </a:ext>
                </a:extLst>
              </a:tr>
              <a:tr h="319735">
                <a:tc>
                  <a:txBody>
                    <a:bodyPr/>
                    <a:lstStyle/>
                    <a:p>
                      <a:r>
                        <a:rPr lang="es-MX" dirty="0"/>
                        <a:t>Rojo</a:t>
                      </a:r>
                    </a:p>
                  </a:txBody>
                  <a:tcPr/>
                </a:tc>
                <a:tc>
                  <a:txBody>
                    <a:bodyPr/>
                    <a:lstStyle/>
                    <a:p>
                      <a:r>
                        <a:rPr lang="es-MX" sz="1400" b="0" i="0" u="none" strike="noStrike" cap="none" dirty="0">
                          <a:solidFill>
                            <a:schemeClr val="tx1"/>
                          </a:solidFill>
                          <a:effectLst/>
                          <a:latin typeface="+mn-lt"/>
                          <a:ea typeface="+mn-ea"/>
                          <a:cs typeface="+mn-cs"/>
                          <a:sym typeface="Arial"/>
                        </a:rPr>
                        <a:t>465</a:t>
                      </a:r>
                      <a:endParaRPr lang="es-MX" dirty="0"/>
                    </a:p>
                  </a:txBody>
                  <a:tcPr/>
                </a:tc>
                <a:extLst>
                  <a:ext uri="{0D108BD9-81ED-4DB2-BD59-A6C34878D82A}">
                    <a16:rowId xmlns:a16="http://schemas.microsoft.com/office/drawing/2014/main" val="1781863065"/>
                  </a:ext>
                </a:extLst>
              </a:tr>
            </a:tbl>
          </a:graphicData>
        </a:graphic>
      </p:graphicFrame>
      <p:pic>
        <p:nvPicPr>
          <p:cNvPr id="6" name="Imagen 5">
            <a:extLst>
              <a:ext uri="{FF2B5EF4-FFF2-40B4-BE49-F238E27FC236}">
                <a16:creationId xmlns:a16="http://schemas.microsoft.com/office/drawing/2014/main" id="{9C1C5286-8F7B-4BDD-0F5E-B3CA21B5ED81}"/>
              </a:ext>
            </a:extLst>
          </p:cNvPr>
          <p:cNvPicPr>
            <a:picLocks noChangeAspect="1"/>
          </p:cNvPicPr>
          <p:nvPr/>
        </p:nvPicPr>
        <p:blipFill rotWithShape="1">
          <a:blip r:embed="rId3"/>
          <a:srcRect l="4330"/>
          <a:stretch/>
        </p:blipFill>
        <p:spPr>
          <a:xfrm>
            <a:off x="938184" y="2416313"/>
            <a:ext cx="7267632" cy="2018323"/>
          </a:xfrm>
          <a:prstGeom prst="rect">
            <a:avLst/>
          </a:prstGeom>
        </p:spPr>
      </p:pic>
    </p:spTree>
    <p:extLst>
      <p:ext uri="{BB962C8B-B14F-4D97-AF65-F5344CB8AC3E}">
        <p14:creationId xmlns:p14="http://schemas.microsoft.com/office/powerpoint/2010/main" val="1159456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11288" y="2837328"/>
            <a:ext cx="2864224" cy="39338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a:t>
            </a:r>
            <a:r>
              <a:rPr lang="en" dirty="0"/>
              <a:t>Influye ‘First Blood’ para ganar</a:t>
            </a:r>
            <a:r>
              <a:rPr lang="en" sz="4700" dirty="0"/>
              <a:t>?</a:t>
            </a:r>
            <a:endParaRPr sz="4700" dirty="0"/>
          </a:p>
        </p:txBody>
      </p:sp>
      <p:sp>
        <p:nvSpPr>
          <p:cNvPr id="2156" name="Google Shape;2156;p38"/>
          <p:cNvSpPr txBox="1">
            <a:spLocks noGrp="1"/>
          </p:cNvSpPr>
          <p:nvPr>
            <p:ph type="title" idx="2"/>
          </p:nvPr>
        </p:nvSpPr>
        <p:spPr>
          <a:xfrm>
            <a:off x="2911288" y="986476"/>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239979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77" name="Google Shape;2177;p39"/>
          <p:cNvSpPr txBox="1">
            <a:spLocks noGrp="1"/>
          </p:cNvSpPr>
          <p:nvPr>
            <p:ph type="title"/>
          </p:nvPr>
        </p:nvSpPr>
        <p:spPr>
          <a:xfrm>
            <a:off x="2005763" y="17185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Partidas ganadas dependiendo de la First Blood</a:t>
            </a:r>
            <a:endParaRPr dirty="0"/>
          </a:p>
        </p:txBody>
      </p:sp>
      <p:graphicFrame>
        <p:nvGraphicFramePr>
          <p:cNvPr id="3" name="Tabla 2">
            <a:extLst>
              <a:ext uri="{FF2B5EF4-FFF2-40B4-BE49-F238E27FC236}">
                <a16:creationId xmlns:a16="http://schemas.microsoft.com/office/drawing/2014/main" id="{044ED650-B5F4-4112-ECC5-6E79DB914FF2}"/>
              </a:ext>
            </a:extLst>
          </p:cNvPr>
          <p:cNvGraphicFramePr>
            <a:graphicFrameLocks noGrp="1"/>
          </p:cNvGraphicFramePr>
          <p:nvPr>
            <p:extLst>
              <p:ext uri="{D42A27DB-BD31-4B8C-83A1-F6EECF244321}">
                <p14:modId xmlns:p14="http://schemas.microsoft.com/office/powerpoint/2010/main" val="1300735580"/>
              </p:ext>
            </p:extLst>
          </p:nvPr>
        </p:nvGraphicFramePr>
        <p:xfrm>
          <a:off x="2677084" y="1408882"/>
          <a:ext cx="3789832" cy="639470"/>
        </p:xfrm>
        <a:graphic>
          <a:graphicData uri="http://schemas.openxmlformats.org/drawingml/2006/table">
            <a:tbl>
              <a:tblPr firstRow="1" bandRow="1">
                <a:tableStyleId>{F2DE63D5-997A-4646-A377-4702673A728D}</a:tableStyleId>
              </a:tblPr>
              <a:tblGrid>
                <a:gridCol w="1894916">
                  <a:extLst>
                    <a:ext uri="{9D8B030D-6E8A-4147-A177-3AD203B41FA5}">
                      <a16:colId xmlns:a16="http://schemas.microsoft.com/office/drawing/2014/main" val="1789661645"/>
                    </a:ext>
                  </a:extLst>
                </a:gridCol>
                <a:gridCol w="1894916">
                  <a:extLst>
                    <a:ext uri="{9D8B030D-6E8A-4147-A177-3AD203B41FA5}">
                      <a16:colId xmlns:a16="http://schemas.microsoft.com/office/drawing/2014/main" val="3951453293"/>
                    </a:ext>
                  </a:extLst>
                </a:gridCol>
              </a:tblGrid>
              <a:tr h="319735">
                <a:tc>
                  <a:txBody>
                    <a:bodyPr/>
                    <a:lstStyle/>
                    <a:p>
                      <a:r>
                        <a:rPr lang="es-MX" dirty="0" err="1">
                          <a:solidFill>
                            <a:sysClr val="windowText" lastClr="000000"/>
                          </a:solidFill>
                        </a:rPr>
                        <a:t>First</a:t>
                      </a:r>
                      <a:r>
                        <a:rPr lang="es-MX" dirty="0">
                          <a:solidFill>
                            <a:sysClr val="windowText" lastClr="000000"/>
                          </a:solidFill>
                        </a:rPr>
                        <a:t> </a:t>
                      </a:r>
                      <a:r>
                        <a:rPr lang="es-MX" dirty="0" err="1">
                          <a:solidFill>
                            <a:sysClr val="windowText" lastClr="000000"/>
                          </a:solidFill>
                        </a:rPr>
                        <a:t>blood</a:t>
                      </a:r>
                      <a:endParaRPr lang="es-MX" dirty="0">
                        <a:solidFill>
                          <a:sysClr val="windowText" lastClr="000000"/>
                        </a:solidFill>
                      </a:endParaRPr>
                    </a:p>
                  </a:txBody>
                  <a:tcPr/>
                </a:tc>
                <a:tc>
                  <a:txBody>
                    <a:bodyPr/>
                    <a:lstStyle/>
                    <a:p>
                      <a:r>
                        <a:rPr lang="es-MX" dirty="0">
                          <a:solidFill>
                            <a:sysClr val="windowText" lastClr="000000"/>
                          </a:solidFill>
                        </a:rPr>
                        <a:t>Partidas ganadas</a:t>
                      </a:r>
                    </a:p>
                  </a:txBody>
                  <a:tcPr/>
                </a:tc>
                <a:extLst>
                  <a:ext uri="{0D108BD9-81ED-4DB2-BD59-A6C34878D82A}">
                    <a16:rowId xmlns:a16="http://schemas.microsoft.com/office/drawing/2014/main" val="2983904109"/>
                  </a:ext>
                </a:extLst>
              </a:tr>
              <a:tr h="319735">
                <a:tc>
                  <a:txBody>
                    <a:bodyPr/>
                    <a:lstStyle/>
                    <a:p>
                      <a:r>
                        <a:rPr lang="es-MX" dirty="0"/>
                        <a:t>1023</a:t>
                      </a:r>
                    </a:p>
                  </a:txBody>
                  <a:tcPr/>
                </a:tc>
                <a:tc>
                  <a:txBody>
                    <a:bodyPr/>
                    <a:lstStyle/>
                    <a:p>
                      <a:r>
                        <a:rPr lang="es-MX" sz="1400" b="0" i="0" u="none" strike="noStrike" cap="none" dirty="0">
                          <a:solidFill>
                            <a:schemeClr val="tx1"/>
                          </a:solidFill>
                          <a:effectLst/>
                          <a:latin typeface="+mn-lt"/>
                          <a:ea typeface="+mn-ea"/>
                          <a:cs typeface="+mn-cs"/>
                          <a:sym typeface="Arial"/>
                        </a:rPr>
                        <a:t>621</a:t>
                      </a:r>
                      <a:endParaRPr lang="es-MX" dirty="0"/>
                    </a:p>
                  </a:txBody>
                  <a:tcPr/>
                </a:tc>
                <a:extLst>
                  <a:ext uri="{0D108BD9-81ED-4DB2-BD59-A6C34878D82A}">
                    <a16:rowId xmlns:a16="http://schemas.microsoft.com/office/drawing/2014/main" val="2000262563"/>
                  </a:ext>
                </a:extLst>
              </a:tr>
            </a:tbl>
          </a:graphicData>
        </a:graphic>
      </p:graphicFrame>
      <p:pic>
        <p:nvPicPr>
          <p:cNvPr id="7" name="Imagen 6">
            <a:extLst>
              <a:ext uri="{FF2B5EF4-FFF2-40B4-BE49-F238E27FC236}">
                <a16:creationId xmlns:a16="http://schemas.microsoft.com/office/drawing/2014/main" id="{D946A5E9-033D-9E68-569A-518C548DF413}"/>
              </a:ext>
            </a:extLst>
          </p:cNvPr>
          <p:cNvPicPr>
            <a:picLocks noChangeAspect="1"/>
          </p:cNvPicPr>
          <p:nvPr/>
        </p:nvPicPr>
        <p:blipFill rotWithShape="1">
          <a:blip r:embed="rId3"/>
          <a:srcRect l="4778"/>
          <a:stretch/>
        </p:blipFill>
        <p:spPr>
          <a:xfrm>
            <a:off x="887506" y="2308596"/>
            <a:ext cx="7368988" cy="2056103"/>
          </a:xfrm>
          <a:prstGeom prst="rect">
            <a:avLst/>
          </a:prstGeom>
        </p:spPr>
      </p:pic>
    </p:spTree>
    <p:extLst>
      <p:ext uri="{BB962C8B-B14F-4D97-AF65-F5344CB8AC3E}">
        <p14:creationId xmlns:p14="http://schemas.microsoft.com/office/powerpoint/2010/main" val="3142338707"/>
      </p:ext>
    </p:extLst>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1090</Words>
  <Application>Microsoft Office PowerPoint</Application>
  <PresentationFormat>Presentación en pantalla (16:9)</PresentationFormat>
  <Paragraphs>252</Paragraphs>
  <Slides>47</Slides>
  <Notes>47</Notes>
  <HiddenSlides>0</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47</vt:i4>
      </vt:variant>
    </vt:vector>
  </HeadingPairs>
  <TitlesOfParts>
    <vt:vector size="60" baseType="lpstr">
      <vt:lpstr>Proxima Nova</vt:lpstr>
      <vt:lpstr>Roboto Condensed Light</vt:lpstr>
      <vt:lpstr>Amatic SC</vt:lpstr>
      <vt:lpstr>Fjalla One</vt:lpstr>
      <vt:lpstr>Arial</vt:lpstr>
      <vt:lpstr>Proxima Nova Semibold</vt:lpstr>
      <vt:lpstr>Barlow Semi Condensed Medium</vt:lpstr>
      <vt:lpstr>Roboto Medium</vt:lpstr>
      <vt:lpstr>Barlow Semi Condensed</vt:lpstr>
      <vt:lpstr>Calibri</vt:lpstr>
      <vt:lpstr>Barlow Semi Condensed Light</vt:lpstr>
      <vt:lpstr>Technology Consulting by Slidesgo</vt:lpstr>
      <vt:lpstr>Slidesgo Final Pages</vt:lpstr>
      <vt:lpstr>League of Legends   2024 Juego competitivo</vt:lpstr>
      <vt:lpstr>¿Qué es League of Legends?</vt:lpstr>
      <vt:lpstr>¿Por qué nos interesa analizar los datos de este juego?</vt:lpstr>
      <vt:lpstr>¿Cuántas ligas hay?</vt:lpstr>
      <vt:lpstr>Partidas jugadas en cada Liga</vt:lpstr>
      <vt:lpstr>¿Influye el lado del mapa para ganar?</vt:lpstr>
      <vt:lpstr>Partidas ganadas dependiendo el lado del mapa</vt:lpstr>
      <vt:lpstr>¿Influye ‘First Blood’ para ganar?</vt:lpstr>
      <vt:lpstr>Partidas ganadas dependiendo de la First Blood</vt:lpstr>
      <vt:lpstr>Promedio de Farmeo</vt:lpstr>
      <vt:lpstr>Promedio de Farmeo por posición y por equipo</vt:lpstr>
      <vt:lpstr>Promedio de VISIÓN</vt:lpstr>
      <vt:lpstr>Promedio de Visión</vt:lpstr>
      <vt:lpstr>333,000.00</vt:lpstr>
      <vt:lpstr>Our Process</vt:lpstr>
      <vt:lpstr>Whoa!</vt:lpstr>
      <vt:lpstr>Our Consultants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Presentación de PowerPoint</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League of Legends   2024 Juego competitivo</dc:title>
  <dc:creator>Erendira Peña</dc:creator>
  <cp:lastModifiedBy>Erendira Peña</cp:lastModifiedBy>
  <cp:revision>1</cp:revision>
  <dcterms:modified xsi:type="dcterms:W3CDTF">2024-03-22T23:39:41Z</dcterms:modified>
</cp:coreProperties>
</file>